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5" r:id="rId3"/>
    <p:sldId id="261" r:id="rId4"/>
    <p:sldId id="315" r:id="rId5"/>
    <p:sldId id="317" r:id="rId6"/>
    <p:sldId id="316" r:id="rId7"/>
    <p:sldId id="319" r:id="rId8"/>
    <p:sldId id="314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37638"/>
  </p:normalViewPr>
  <p:slideViewPr>
    <p:cSldViewPr snapToGrid="0" snapToObjects="1">
      <p:cViewPr varScale="1">
        <p:scale>
          <a:sx n="42" d="100"/>
          <a:sy n="42" d="100"/>
        </p:scale>
        <p:origin x="3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331D6-A059-9F48-963A-C6B251332D35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0E907-D0BC-9548-8473-8B2F94F49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5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oovy_(programming_language)" TargetMode="External"/><Relationship Id="rId4" Type="http://schemas.openxmlformats.org/officeDocument/2006/relationships/hyperlink" Target="https://en.wikipedia.org/wiki/Domain-specific_language" TargetMode="External"/><Relationship Id="rId5" Type="http://schemas.openxmlformats.org/officeDocument/2006/relationships/hyperlink" Target="https://en.wikipedia.org/wiki/XML" TargetMode="External"/><Relationship Id="rId6" Type="http://schemas.openxmlformats.org/officeDocument/2006/relationships/hyperlink" Target="https://en.wikipedia.org/wiki/Apache_Maven" TargetMode="External"/><Relationship Id="rId7" Type="http://schemas.openxmlformats.org/officeDocument/2006/relationships/hyperlink" Target="https://en.wikipedia.org/wiki/Directed_acyclic_grap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Powerful code</a:t>
            </a:r>
            <a:r>
              <a:rPr lang="en-US" baseline="0" dirty="0" smtClean="0"/>
              <a:t> editing(smart editing, code </a:t>
            </a:r>
            <a:r>
              <a:rPr lang="en-US" baseline="0" dirty="0" err="1" smtClean="0"/>
              <a:t>refractoring</a:t>
            </a:r>
            <a:r>
              <a:rPr lang="en-US" baseline="0" dirty="0" smtClean="0"/>
              <a:t> and completion,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</a:t>
            </a:r>
          </a:p>
          <a:p>
            <a:r>
              <a:rPr lang="en-US" baseline="0" dirty="0" smtClean="0"/>
              <a:t>Rich layout editor </a:t>
            </a:r>
            <a:r>
              <a:rPr lang="en-US" baseline="0" dirty="0" err="1" smtClean="0"/>
              <a:t>Gradle</a:t>
            </a:r>
            <a:r>
              <a:rPr lang="en-US" baseline="0" dirty="0" smtClean="0"/>
              <a:t>-based build support</a:t>
            </a:r>
          </a:p>
          <a:p>
            <a:r>
              <a:rPr lang="en-US" baseline="0" dirty="0" smtClean="0"/>
              <a:t>Maven support </a:t>
            </a:r>
          </a:p>
          <a:p>
            <a:r>
              <a:rPr lang="en-US" baseline="0" dirty="0" smtClean="0"/>
              <a:t>Template based wizards </a:t>
            </a:r>
          </a:p>
          <a:p>
            <a:r>
              <a:rPr lang="en-US" baseline="0" dirty="0" smtClean="0"/>
              <a:t>Lint tool analysis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E907-D0BC-9548-8473-8B2F94F494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approach to dependency</a:t>
            </a:r>
            <a:r>
              <a:rPr lang="en-US" baseline="0" dirty="0" smtClean="0"/>
              <a:t> management that can reuse existing maven repositories or reference local </a:t>
            </a:r>
            <a:r>
              <a:rPr lang="en-US" baseline="0" dirty="0" smtClean="0"/>
              <a:t>JARs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introduces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roovy (programming language)"/>
              </a:rPr>
              <a:t>Groovy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omain-specific language"/>
              </a:rPr>
              <a:t>domain-specific language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(DSL) instead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XML"/>
              </a:rPr>
              <a:t>XML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used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pache Maven"/>
              </a:rPr>
              <a:t>Apache Maven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declaring the project configuration.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rected acyclic graph"/>
              </a:rPr>
              <a:t>directed acyclic graph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("DAG") to determine the order in which tasks can be run.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designed for multi-project builds which can grow to be quite large, and supports incremental builds by intelligently determining which parts of the build tree are up-to-date, so that any task dependent upon those parts will not need to be re-executed.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E907-D0BC-9548-8473-8B2F94F494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Android Studio does not check for Android SDK updates. To enable automatic Android SDK checking: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Appearance &amp; Behavior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check updates for Android SDK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checkbox and select an update channel.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button for it. 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E907-D0BC-9548-8473-8B2F94F494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7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walking them through everything.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E907-D0BC-9548-8473-8B2F94F494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0E907-D0BC-9548-8473-8B2F94F494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5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3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3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7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0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6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2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3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D5E47-EDED-7342-A776-C23511BC6031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3631A-ECD5-9D4B-8D95-1E793BBF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student/" TargetMode="Externa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jetbrains.gwu@gmail.com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facebook.com/groups/jetbrains.gw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8" t="52650" r="30382" b="34106"/>
          <a:stretch/>
        </p:blipFill>
        <p:spPr>
          <a:xfrm>
            <a:off x="376413" y="241657"/>
            <a:ext cx="5177481" cy="2877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51" y="527757"/>
            <a:ext cx="3026793" cy="2305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681" y="4471839"/>
            <a:ext cx="97015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latin typeface="Verdana" charset="0"/>
                <a:ea typeface="Verdana" charset="0"/>
                <a:cs typeface="Verdana" charset="0"/>
              </a:rPr>
              <a:t>Android with Android Studio:</a:t>
            </a:r>
          </a:p>
          <a:p>
            <a:pPr algn="ctr"/>
            <a:r>
              <a:rPr lang="en-US" sz="4400" i="1" dirty="0" smtClean="0">
                <a:latin typeface="Verdana" charset="0"/>
                <a:ea typeface="Verdana" charset="0"/>
                <a:cs typeface="Verdana" charset="0"/>
              </a:rPr>
              <a:t> Basic App Design and Development</a:t>
            </a:r>
            <a:endParaRPr lang="en-US" sz="4400" i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4178" y="1880333"/>
            <a:ext cx="389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Programming workshop</a:t>
            </a:r>
            <a:endParaRPr lang="en-US"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15" y="3119266"/>
            <a:ext cx="2632894" cy="13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Stop using </a:t>
            </a:r>
            <a:r>
              <a:rPr lang="en-US" b="1" dirty="0" err="1" smtClean="0">
                <a:latin typeface="Verdana" charset="0"/>
                <a:ea typeface="Verdana" charset="0"/>
                <a:cs typeface="Verdana" charset="0"/>
              </a:rPr>
              <a:t>TextEdit</a:t>
            </a:r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!!!</a:t>
            </a:r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66996" y="3425413"/>
            <a:ext cx="4388976" cy="2708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2529" y="2378990"/>
            <a:ext cx="195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alpha val="48000"/>
                  </a:schemeClr>
                </a:solidFill>
              </a:rPr>
              <a:t>Text Editor</a:t>
            </a:r>
            <a:endParaRPr lang="en-US" dirty="0">
              <a:solidFill>
                <a:schemeClr val="tx1">
                  <a:alpha val="48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7274" y="1773229"/>
            <a:ext cx="195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IDE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0" y="2378990"/>
            <a:ext cx="6044774" cy="39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918357" y="2456795"/>
            <a:ext cx="83693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Java / Android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Intellij</a:t>
            </a:r>
            <a:r>
              <a:rPr lang="en-US" sz="2800" b="1" dirty="0" smtClean="0">
                <a:latin typeface="Verdana" charset="0"/>
                <a:ea typeface="Verdana" charset="0"/>
                <a:cs typeface="Verdana" charset="0"/>
              </a:rPr>
              <a:t> IDEA</a:t>
            </a: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Python     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PyCharm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C / C++     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Clion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Obj. C / Swift		-- </a:t>
            </a:r>
            <a:r>
              <a:rPr lang="en-US" sz="2800" b="1" dirty="0" smtClean="0">
                <a:latin typeface="Verdana" charset="0"/>
                <a:ea typeface="Verdana" charset="0"/>
                <a:cs typeface="Verdana" charset="0"/>
              </a:rPr>
              <a:t>App Code</a:t>
            </a: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C#		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ReSharper</a:t>
            </a:r>
            <a:r>
              <a:rPr lang="en-US" sz="2800" b="1" dirty="0" smtClean="0">
                <a:latin typeface="Verdana" charset="0"/>
                <a:ea typeface="Verdana" charset="0"/>
                <a:cs typeface="Verdana" charset="0"/>
              </a:rPr>
              <a:t> / Rider</a:t>
            </a:r>
          </a:p>
          <a:p>
            <a:r>
              <a:rPr lang="en-US" sz="2800" dirty="0" err="1" smtClean="0">
                <a:latin typeface="Verdana" charset="0"/>
                <a:ea typeface="Verdana" charset="0"/>
                <a:cs typeface="Verdana" charset="0"/>
              </a:rPr>
              <a:t>Php</a:t>
            </a:r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 		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PhpStorm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Ruby         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RubyMine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800" dirty="0" err="1" smtClean="0">
                <a:latin typeface="Verdana" charset="0"/>
                <a:ea typeface="Verdana" charset="0"/>
                <a:cs typeface="Verdana" charset="0"/>
              </a:rPr>
              <a:t>Javascript</a:t>
            </a:r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 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WebStorm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2800" dirty="0" smtClean="0">
                <a:latin typeface="Verdana" charset="0"/>
                <a:ea typeface="Verdana" charset="0"/>
                <a:cs typeface="Verdana" charset="0"/>
              </a:rPr>
              <a:t>DBA				-- </a:t>
            </a:r>
            <a:r>
              <a:rPr lang="en-US" sz="2800" b="1" dirty="0" err="1" smtClean="0">
                <a:latin typeface="Verdana" charset="0"/>
                <a:ea typeface="Verdana" charset="0"/>
                <a:cs typeface="Verdana" charset="0"/>
              </a:rPr>
              <a:t>DataGrip</a:t>
            </a:r>
            <a:endParaRPr lang="en-US" sz="2800" b="1" dirty="0" smtClean="0">
              <a:latin typeface="Verdana" charset="0"/>
              <a:ea typeface="Verdana" charset="0"/>
              <a:cs typeface="Verdana" charset="0"/>
            </a:endParaRPr>
          </a:p>
          <a:p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 smtClean="0"/>
              <a:t>JetBrains</a:t>
            </a:r>
            <a:r>
              <a:rPr lang="en-US" sz="6000" b="1" dirty="0" smtClean="0"/>
              <a:t> student program</a:t>
            </a:r>
            <a:endParaRPr lang="en-US" sz="6000" b="1" dirty="0"/>
          </a:p>
        </p:txBody>
      </p:sp>
      <p:sp>
        <p:nvSpPr>
          <p:cNvPr id="3" name="Rectangle 2"/>
          <p:cNvSpPr/>
          <p:nvPr/>
        </p:nvSpPr>
        <p:spPr>
          <a:xfrm>
            <a:off x="3791475" y="1539081"/>
            <a:ext cx="460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hlinkClick r:id="rId2"/>
              </a:rPr>
              <a:t>jetbrains.com</a:t>
            </a:r>
            <a:r>
              <a:rPr lang="en-US" sz="3600" dirty="0" smtClean="0">
                <a:hlinkClick r:id="rId2"/>
              </a:rPr>
              <a:t>/student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Android Studio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3"/>
              </a:rPr>
              <a:t>http://</a:t>
            </a:r>
            <a:r>
              <a:rPr lang="en-US" i="1" dirty="0" smtClean="0">
                <a:hlinkClick r:id="rId3"/>
              </a:rPr>
              <a:t>developer.android.com/sdk/index.html</a:t>
            </a:r>
            <a:endParaRPr lang="en-US" i="1" dirty="0" smtClean="0"/>
          </a:p>
          <a:p>
            <a:r>
              <a:rPr lang="en-US" dirty="0" smtClean="0"/>
              <a:t>Android focused IDE developed by Google</a:t>
            </a:r>
          </a:p>
          <a:p>
            <a:pPr lvl="1"/>
            <a:r>
              <a:rPr lang="en-US" dirty="0" smtClean="0"/>
              <a:t>Designed specifically for Android Development</a:t>
            </a:r>
          </a:p>
          <a:p>
            <a:r>
              <a:rPr lang="en-US" dirty="0" smtClean="0"/>
              <a:t>Contains all the Android SDK Tools to design, test, debug, and profile your app.</a:t>
            </a:r>
          </a:p>
          <a:p>
            <a:r>
              <a:rPr lang="en-US" dirty="0" smtClean="0"/>
              <a:t>Powered by the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IntellijIDEA</a:t>
            </a:r>
            <a:r>
              <a:rPr lang="en-US" dirty="0" smtClean="0"/>
              <a:t> platform.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345" y="4562785"/>
            <a:ext cx="3453741" cy="179594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629025" y="4551775"/>
            <a:ext cx="2924175" cy="1519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142" y="4562785"/>
            <a:ext cx="1795946" cy="17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err="1" smtClean="0"/>
              <a:t>Gradle</a:t>
            </a:r>
            <a:r>
              <a:rPr lang="en-US" sz="6000" dirty="0" smtClean="0"/>
              <a:t> Build System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advanced build management system based on Groovy.</a:t>
            </a:r>
          </a:p>
          <a:p>
            <a:r>
              <a:rPr lang="en-US" dirty="0" smtClean="0"/>
              <a:t>Yay!!! It’s Open Source!</a:t>
            </a:r>
          </a:p>
          <a:p>
            <a:r>
              <a:rPr lang="en-US" dirty="0" err="1" smtClean="0"/>
              <a:t>Gradle</a:t>
            </a:r>
            <a:r>
              <a:rPr lang="en-US" dirty="0" smtClean="0"/>
              <a:t> combines the power of Ant and Maven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Designed for large </a:t>
            </a:r>
            <a:r>
              <a:rPr lang="en-US" dirty="0"/>
              <a:t>multi-project builds</a:t>
            </a:r>
            <a:endParaRPr lang="en-US" dirty="0" smtClean="0"/>
          </a:p>
          <a:p>
            <a:pPr lvl="1"/>
            <a:r>
              <a:rPr lang="en-US" dirty="0" smtClean="0"/>
              <a:t>Flexible </a:t>
            </a:r>
            <a:r>
              <a:rPr lang="en-US" dirty="0"/>
              <a:t>approach to dependency management that can reuse existing maven repositories or reference local </a:t>
            </a:r>
            <a:r>
              <a:rPr lang="en-US" dirty="0" smtClean="0"/>
              <a:t>JARs</a:t>
            </a:r>
          </a:p>
          <a:p>
            <a:pPr lvl="1"/>
            <a:r>
              <a:rPr lang="en-US" dirty="0"/>
              <a:t>introduces a Groovy-based domain-specific language (DSL) instead of the XML form used by Apache Maven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73" y="4802162"/>
            <a:ext cx="3290455" cy="150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1" y="4802162"/>
            <a:ext cx="1881646" cy="18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/>
              <a:t>SDK Manager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eparates </a:t>
            </a:r>
            <a:r>
              <a:rPr lang="en-US" dirty="0"/>
              <a:t>the SDK tools, platforms, and other components into packages for easy access and management.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258" y="2779459"/>
            <a:ext cx="8562109" cy="36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9229" y="3692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Create a Project with Android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7127"/>
            <a:ext cx="10515600" cy="4351338"/>
          </a:xfrm>
        </p:spPr>
        <p:txBody>
          <a:bodyPr/>
          <a:lstStyle/>
          <a:p>
            <a:r>
              <a:rPr lang="en-US" dirty="0"/>
              <a:t>In Android Studio, create a new project:</a:t>
            </a:r>
          </a:p>
          <a:p>
            <a:pPr lvl="1"/>
            <a:r>
              <a:rPr lang="en-US" dirty="0"/>
              <a:t>If you don't have a project opened, in the </a:t>
            </a:r>
            <a:r>
              <a:rPr lang="en-US" b="1" dirty="0"/>
              <a:t>Welcome</a:t>
            </a:r>
            <a:r>
              <a:rPr lang="en-US" dirty="0"/>
              <a:t> screen, click </a:t>
            </a:r>
            <a:r>
              <a:rPr lang="en-US" b="1" dirty="0"/>
              <a:t>New Project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you have a project opened, from the </a:t>
            </a:r>
            <a:r>
              <a:rPr lang="en-US" b="1" dirty="0"/>
              <a:t>File</a:t>
            </a:r>
            <a:r>
              <a:rPr lang="en-US" dirty="0"/>
              <a:t> menu, select </a:t>
            </a:r>
            <a:r>
              <a:rPr lang="en-US" b="1" dirty="0"/>
              <a:t>New Project</a:t>
            </a:r>
            <a:r>
              <a:rPr lang="en-US" dirty="0"/>
              <a:t>. </a:t>
            </a:r>
            <a:r>
              <a:rPr lang="en-US" dirty="0" smtClean="0"/>
              <a:t>The </a:t>
            </a:r>
            <a:r>
              <a:rPr lang="en-US" i="1" dirty="0" smtClean="0"/>
              <a:t>Create </a:t>
            </a:r>
            <a:r>
              <a:rPr lang="en-US" i="1" dirty="0"/>
              <a:t>New Project</a:t>
            </a:r>
            <a:r>
              <a:rPr lang="en-US" dirty="0"/>
              <a:t> screen appears.</a:t>
            </a:r>
          </a:p>
          <a:p>
            <a:r>
              <a:rPr lang="en-US" dirty="0"/>
              <a:t>Fill out the fields on the screen, and click </a:t>
            </a:r>
            <a:r>
              <a:rPr lang="en-US" b="1" dirty="0"/>
              <a:t>Next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21541"/>
            <a:ext cx="5278582" cy="3336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73" y="3521540"/>
            <a:ext cx="5529415" cy="32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9894" y="2835749"/>
            <a:ext cx="6727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DEMO TIME!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078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82" y="803114"/>
            <a:ext cx="9656233" cy="3280486"/>
          </a:xfrm>
        </p:spPr>
        <p:txBody>
          <a:bodyPr>
            <a:normAutofit fontScale="85000" lnSpcReduction="20000"/>
          </a:bodyPr>
          <a:lstStyle/>
          <a:p>
            <a:r>
              <a:rPr lang="en-US" sz="5400" b="1" dirty="0" smtClean="0"/>
              <a:t>Next meeting of </a:t>
            </a:r>
            <a:r>
              <a:rPr lang="en-US" sz="5400" b="1" dirty="0" err="1" smtClean="0"/>
              <a:t>JetBrains</a:t>
            </a:r>
            <a:r>
              <a:rPr lang="en-US" sz="5400" b="1" dirty="0" smtClean="0"/>
              <a:t> GWU</a:t>
            </a:r>
            <a:endParaRPr lang="en-US" sz="5400" dirty="0" smtClean="0"/>
          </a:p>
          <a:p>
            <a:r>
              <a:rPr lang="en-US" sz="3600" dirty="0" smtClean="0"/>
              <a:t> April 21st, 2016</a:t>
            </a:r>
          </a:p>
          <a:p>
            <a:r>
              <a:rPr lang="en-US" sz="3600" dirty="0" smtClean="0"/>
              <a:t>Lehman Auditorium (B1270)</a:t>
            </a:r>
          </a:p>
          <a:p>
            <a:r>
              <a:rPr lang="en-US" sz="3600" dirty="0" smtClean="0"/>
              <a:t> 5:00 – 7:00 pm</a:t>
            </a:r>
          </a:p>
          <a:p>
            <a:endParaRPr lang="en-US" sz="3600" dirty="0" smtClean="0"/>
          </a:p>
          <a:p>
            <a:r>
              <a:rPr lang="en-US" sz="5400" dirty="0" smtClean="0"/>
              <a:t>“Learning Python From the Ground Up"</a:t>
            </a:r>
            <a:endParaRPr lang="en-US" sz="5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694516" y="4346517"/>
            <a:ext cx="70315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Facebook </a:t>
            </a:r>
            <a:endParaRPr lang="en-US" sz="3200" dirty="0" smtClean="0">
              <a:sym typeface="Wingdings"/>
            </a:endParaRPr>
          </a:p>
          <a:p>
            <a:pPr algn="ctr"/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sym typeface="Wingdings"/>
                <a:hlinkClick r:id="rId2"/>
              </a:rPr>
              <a:t>https://www.facebook.com/groups/jetbrains.gwu/</a:t>
            </a:r>
            <a:endParaRPr lang="en-US" sz="2400" dirty="0" smtClean="0">
              <a:sym typeface="Wingdings"/>
            </a:endParaRPr>
          </a:p>
          <a:p>
            <a:pPr algn="ctr"/>
            <a:endParaRPr lang="en-US" dirty="0" smtClean="0">
              <a:sym typeface="Wingdings"/>
            </a:endParaRPr>
          </a:p>
          <a:p>
            <a:pPr algn="ctr"/>
            <a:r>
              <a:rPr lang="en-US" dirty="0" smtClean="0">
                <a:sym typeface="Wingdings"/>
              </a:rPr>
              <a:t>Email </a:t>
            </a:r>
          </a:p>
          <a:p>
            <a:pPr algn="ctr"/>
            <a:r>
              <a:rPr lang="en-US" sz="2400" dirty="0" smtClean="0">
                <a:hlinkClick r:id="rId3"/>
              </a:rPr>
              <a:t>jetbrains.gwu@gmail.com</a:t>
            </a:r>
            <a:endParaRPr lang="en-US" sz="2400" dirty="0" smtClean="0">
              <a:sym typeface="Wingdings"/>
              <a:hlinkClick r:id=""/>
            </a:endParaRPr>
          </a:p>
          <a:p>
            <a:pPr algn="ctr"/>
            <a:r>
              <a:rPr lang="en-US" sz="2400" dirty="0" smtClean="0">
                <a:sym typeface="Wingdings"/>
                <a:hlinkClick r:id=""/>
              </a:rPr>
              <a:t>aganezov@gwu.edu</a:t>
            </a:r>
            <a:endParaRPr lang="en-US" sz="2400" dirty="0" smtClean="0">
              <a:sym typeface="Wingding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66" y="-245312"/>
            <a:ext cx="1906524" cy="19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9974</TotalTime>
  <Words>275</Words>
  <Application>Microsoft Macintosh PowerPoint</Application>
  <PresentationFormat>Widescreen</PresentationFormat>
  <Paragraphs>69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Verdana</vt:lpstr>
      <vt:lpstr>Wingdings</vt:lpstr>
      <vt:lpstr>Arial</vt:lpstr>
      <vt:lpstr>Office Theme</vt:lpstr>
      <vt:lpstr>PowerPoint Presentation</vt:lpstr>
      <vt:lpstr>Stop using TextEdit!!!</vt:lpstr>
      <vt:lpstr>JetBrains student program</vt:lpstr>
      <vt:lpstr>Android Studio </vt:lpstr>
      <vt:lpstr>Gradle Build System</vt:lpstr>
      <vt:lpstr>SDK Manager</vt:lpstr>
      <vt:lpstr>Create a Project with Android Studio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Aganezov, Sergey</dc:creator>
  <cp:lastModifiedBy>Microsoft Office User</cp:lastModifiedBy>
  <cp:revision>302</cp:revision>
  <cp:lastPrinted>2016-04-05T21:11:31Z</cp:lastPrinted>
  <dcterms:created xsi:type="dcterms:W3CDTF">2016-02-01T19:22:10Z</dcterms:created>
  <dcterms:modified xsi:type="dcterms:W3CDTF">2016-04-08T01:59:10Z</dcterms:modified>
</cp:coreProperties>
</file>